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7" r:id="rId2"/>
  </p:sldIdLst>
  <p:sldSz cx="9144000" cy="6858000" type="screen4x3"/>
  <p:notesSz cx="6797675" cy="99282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516" y="-1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84BCC21-85A2-4105-9461-EA0264136217}" type="datetimeFigureOut">
              <a:rPr lang="ru-RU" smtClean="0"/>
              <a:t>11.03.2026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76FC572-6ADD-4EA2-A8BE-02C12B804D9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4909427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2D3A3FA-2D9D-43E8-A597-E5653790628A}" type="datetimeFigureOut">
              <a:rPr lang="ru-RU" smtClean="0"/>
              <a:t>11.03.2026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41425"/>
            <a:ext cx="44672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450" y="4778375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66E88AD-E57C-43C5-A261-BE2C99DB08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709328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6E88AD-E57C-43C5-A261-BE2C99DB08C3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247536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3/11/2026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3/11/2026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3/11/2026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381000" y="2353339"/>
            <a:ext cx="2587930" cy="4093428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/>
            <a:endParaRPr lang="ru-RU" sz="1300" b="1" dirty="0" smtClean="0">
              <a:solidFill>
                <a:srgbClr val="FF0000"/>
              </a:solidFill>
            </a:endParaRPr>
          </a:p>
          <a:p>
            <a:pPr algn="ctr"/>
            <a:r>
              <a:rPr lang="ru-RU" sz="1300" b="1" dirty="0" smtClean="0">
                <a:solidFill>
                  <a:srgbClr val="FF0000"/>
                </a:solidFill>
              </a:rPr>
              <a:t>ВИЧ-инфекция</a:t>
            </a:r>
            <a:r>
              <a:rPr lang="ru-RU" sz="1300" b="1" dirty="0" smtClean="0"/>
              <a:t> </a:t>
            </a:r>
            <a:r>
              <a:rPr lang="ru-RU" sz="1300" dirty="0" smtClean="0"/>
              <a:t>– это хроническое заболевание человека, которое характеризуется поражением иммунной системы.</a:t>
            </a:r>
          </a:p>
          <a:p>
            <a:pPr algn="just"/>
            <a:endParaRPr lang="ru-RU" sz="1300" dirty="0" smtClean="0"/>
          </a:p>
          <a:p>
            <a:pPr algn="ctr"/>
            <a:r>
              <a:rPr lang="ru-RU" sz="1300" b="1" dirty="0" smtClean="0"/>
              <a:t>Возбудитель</a:t>
            </a:r>
            <a:r>
              <a:rPr lang="ru-RU" sz="1300" dirty="0" smtClean="0"/>
              <a:t> – вирус иммунодефицита человека.</a:t>
            </a:r>
          </a:p>
          <a:p>
            <a:pPr algn="just"/>
            <a:endParaRPr lang="ru-RU" sz="1300" dirty="0" smtClean="0"/>
          </a:p>
          <a:p>
            <a:pPr algn="ctr"/>
            <a:r>
              <a:rPr lang="ru-RU" sz="1300" b="1" dirty="0" smtClean="0"/>
              <a:t>Пути передачи: </a:t>
            </a:r>
          </a:p>
          <a:p>
            <a:pPr algn="ctr"/>
            <a:r>
              <a:rPr lang="ru-RU" sz="1300" b="1" dirty="0">
                <a:solidFill>
                  <a:srgbClr val="FF0000"/>
                </a:solidFill>
              </a:rPr>
              <a:t>п</a:t>
            </a:r>
            <a:r>
              <a:rPr lang="ru-RU" sz="1300" b="1" dirty="0" smtClean="0">
                <a:solidFill>
                  <a:srgbClr val="FF0000"/>
                </a:solidFill>
              </a:rPr>
              <a:t>оловой </a:t>
            </a:r>
            <a:r>
              <a:rPr lang="ru-RU" sz="1300" dirty="0" smtClean="0"/>
              <a:t>– при незащищенных половых контактах;</a:t>
            </a:r>
          </a:p>
          <a:p>
            <a:pPr algn="ctr"/>
            <a:r>
              <a:rPr lang="ru-RU" sz="1300" b="1" dirty="0" smtClean="0">
                <a:solidFill>
                  <a:srgbClr val="FF0000"/>
                </a:solidFill>
              </a:rPr>
              <a:t>через кровь </a:t>
            </a:r>
            <a:r>
              <a:rPr lang="ru-RU" sz="1300" dirty="0" smtClean="0"/>
              <a:t>(при попадании ВИЧ-инфицированной крови в кровь здорового человека);</a:t>
            </a:r>
          </a:p>
          <a:p>
            <a:pPr algn="ctr"/>
            <a:r>
              <a:rPr lang="ru-RU" sz="1300" b="1" dirty="0" smtClean="0">
                <a:solidFill>
                  <a:srgbClr val="FF0000"/>
                </a:solidFill>
              </a:rPr>
              <a:t>от </a:t>
            </a:r>
            <a:r>
              <a:rPr lang="ru-RU" sz="1300" b="1" dirty="0" err="1" smtClean="0">
                <a:solidFill>
                  <a:srgbClr val="FF0000"/>
                </a:solidFill>
              </a:rPr>
              <a:t>вич-инфицированной</a:t>
            </a:r>
            <a:r>
              <a:rPr lang="ru-RU" sz="1300" b="1" dirty="0" smtClean="0">
                <a:solidFill>
                  <a:srgbClr val="FF0000"/>
                </a:solidFill>
              </a:rPr>
              <a:t> матери ребенку</a:t>
            </a:r>
            <a:r>
              <a:rPr lang="ru-RU" sz="1300" dirty="0" smtClean="0"/>
              <a:t> (во время беременности, родов и  кормления грудью).</a:t>
            </a:r>
          </a:p>
          <a:p>
            <a:pPr algn="ctr"/>
            <a:endParaRPr lang="ru-RU" sz="1300" dirty="0" smtClean="0"/>
          </a:p>
        </p:txBody>
      </p:sp>
      <p:sp>
        <p:nvSpPr>
          <p:cNvPr id="4" name="Прямоугольник 3"/>
          <p:cNvSpPr/>
          <p:nvPr/>
        </p:nvSpPr>
        <p:spPr>
          <a:xfrm>
            <a:off x="3200400" y="155302"/>
            <a:ext cx="2819400" cy="4693593"/>
          </a:xfrm>
          <a:prstGeom prst="rect">
            <a:avLst/>
          </a:prstGeom>
          <a:ln>
            <a:solidFill>
              <a:schemeClr val="bg1"/>
            </a:solidFill>
          </a:ln>
        </p:spPr>
        <p:txBody>
          <a:bodyPr wrap="square">
            <a:spAutoFit/>
          </a:bodyPr>
          <a:lstStyle/>
          <a:p>
            <a:pPr algn="ctr"/>
            <a:endParaRPr lang="ru-RU" sz="1300" b="1" dirty="0" smtClean="0">
              <a:solidFill>
                <a:schemeClr val="bg1"/>
              </a:solidFill>
            </a:endParaRPr>
          </a:p>
          <a:p>
            <a:pPr algn="ctr"/>
            <a:r>
              <a:rPr lang="ru-RU" sz="1300" b="1" dirty="0" smtClean="0">
                <a:solidFill>
                  <a:schemeClr val="bg1"/>
                </a:solidFill>
              </a:rPr>
              <a:t>Раннее </a:t>
            </a:r>
            <a:r>
              <a:rPr lang="ru-RU" sz="1300" b="1" dirty="0">
                <a:solidFill>
                  <a:schemeClr val="bg1"/>
                </a:solidFill>
              </a:rPr>
              <a:t>начало приема антиретровирусной терапии = благоприятное течение заболевания</a:t>
            </a:r>
            <a:r>
              <a:rPr lang="ru-RU" sz="1300" b="1" dirty="0" smtClean="0">
                <a:solidFill>
                  <a:schemeClr val="bg1"/>
                </a:solidFill>
              </a:rPr>
              <a:t>.</a:t>
            </a:r>
          </a:p>
          <a:p>
            <a:pPr algn="ctr"/>
            <a:endParaRPr lang="ru-RU" sz="1300" b="1" dirty="0" smtClean="0"/>
          </a:p>
          <a:p>
            <a:pPr algn="ctr"/>
            <a:r>
              <a:rPr lang="ru-RU" sz="1300" b="1" dirty="0" smtClean="0"/>
              <a:t>Планируете беременность? Пройдите тест на наличие антител к ВИЧ у обоих партнеров.</a:t>
            </a:r>
          </a:p>
          <a:p>
            <a:pPr algn="ctr"/>
            <a:endParaRPr lang="ru-RU" sz="1300" b="1" dirty="0">
              <a:solidFill>
                <a:srgbClr val="FF0000"/>
              </a:solidFill>
            </a:endParaRPr>
          </a:p>
          <a:p>
            <a:pPr algn="ctr"/>
            <a:r>
              <a:rPr lang="ru-RU" sz="1300" b="1" dirty="0" smtClean="0">
                <a:solidFill>
                  <a:schemeClr val="bg1"/>
                </a:solidFill>
              </a:rPr>
              <a:t>Тестирование на ВИЧ можно пройти в государственных организациях здравоохранения. </a:t>
            </a:r>
          </a:p>
          <a:p>
            <a:pPr algn="ctr"/>
            <a:r>
              <a:rPr lang="ru-RU" sz="1300" b="1" dirty="0" smtClean="0">
                <a:solidFill>
                  <a:schemeClr val="bg1"/>
                </a:solidFill>
              </a:rPr>
              <a:t>Анонимно и бесплатно.</a:t>
            </a:r>
          </a:p>
          <a:p>
            <a:pPr algn="ctr"/>
            <a:endParaRPr lang="ru-RU" sz="1300" b="1" dirty="0" smtClean="0"/>
          </a:p>
          <a:p>
            <a:pPr algn="ctr"/>
            <a:r>
              <a:rPr lang="ru-RU" sz="1300" b="1" dirty="0" smtClean="0"/>
              <a:t>Также экспресс-тест для самотестирования на ВИЧ-инфекцию по слюне можно приобрести в аптеке(при получении положительного экспресс-теста необходимо дополнительное обследование в организации здравоохранения).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6210587" y="2994391"/>
            <a:ext cx="2704813" cy="3493264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/>
            <a:r>
              <a:rPr lang="ru-RU" sz="1300" b="1" dirty="0" smtClean="0">
                <a:solidFill>
                  <a:srgbClr val="FF0000"/>
                </a:solidFill>
              </a:rPr>
              <a:t>Меры профилактики</a:t>
            </a:r>
          </a:p>
          <a:p>
            <a:r>
              <a:rPr lang="ru-RU" sz="1300" dirty="0" smtClean="0"/>
              <a:t>1. Верность половому партнеру;</a:t>
            </a:r>
          </a:p>
          <a:p>
            <a:r>
              <a:rPr lang="ru-RU" sz="1300" dirty="0" smtClean="0"/>
              <a:t>2. Использование презерватива при половом контакте;</a:t>
            </a:r>
          </a:p>
          <a:p>
            <a:r>
              <a:rPr lang="ru-RU" sz="1300" dirty="0" smtClean="0"/>
              <a:t>3. Осуществление вмешательств в организм с нарушением целостности кожных покровов в специализированных учреждениях (тату, пирсинг);</a:t>
            </a:r>
          </a:p>
          <a:p>
            <a:r>
              <a:rPr lang="ru-RU" sz="1300" dirty="0" smtClean="0"/>
              <a:t>4. Отказ от употребления наркотиков;</a:t>
            </a:r>
          </a:p>
          <a:p>
            <a:r>
              <a:rPr lang="ru-RU" sz="1300" dirty="0" smtClean="0"/>
              <a:t>5. Использование индивидуальных предметов </a:t>
            </a:r>
            <a:r>
              <a:rPr lang="ru-RU" sz="1300" dirty="0"/>
              <a:t>личной </a:t>
            </a:r>
            <a:r>
              <a:rPr lang="ru-RU" sz="1300" dirty="0" smtClean="0"/>
              <a:t>гигиены, особенно при использовании которых возможно нарушение целостности кожных покровов;</a:t>
            </a:r>
            <a:endParaRPr lang="ru-RU" sz="1300" dirty="0"/>
          </a:p>
          <a:p>
            <a:r>
              <a:rPr lang="ru-RU" sz="1300" dirty="0" smtClean="0"/>
              <a:t>6. Самотестирование на ВИЧ.</a:t>
            </a:r>
          </a:p>
        </p:txBody>
      </p:sp>
      <p:sp>
        <p:nvSpPr>
          <p:cNvPr id="13" name="Прямоугольник 12"/>
          <p:cNvSpPr/>
          <p:nvPr/>
        </p:nvSpPr>
        <p:spPr>
          <a:xfrm>
            <a:off x="307975" y="6601099"/>
            <a:ext cx="5972458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 smtClean="0">
                <a:solidFill>
                  <a:schemeClr val="bg1"/>
                </a:solidFill>
              </a:rPr>
              <a:t>ГУ «Шарковщинский районный центр гигиены и эпидемиологии»</a:t>
            </a:r>
            <a:endParaRPr lang="ru-RU" sz="1400" dirty="0">
              <a:solidFill>
                <a:schemeClr val="bg1"/>
              </a:solidFill>
            </a:endParaRPr>
          </a:p>
          <a:p>
            <a:endParaRPr lang="ru-RU" sz="1600" dirty="0" smtClean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6175950" y="160338"/>
            <a:ext cx="2739450" cy="161582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ru-RU" sz="1100" b="1" dirty="0" smtClean="0"/>
              <a:t>ВИЧ-ИНФЕКЦИЯ НЕ ПЕРЕДАЕТСЯ!!!</a:t>
            </a:r>
          </a:p>
          <a:p>
            <a:pPr algn="just"/>
            <a:r>
              <a:rPr lang="ru-RU" sz="1100" dirty="0" smtClean="0"/>
              <a:t>через дружеский поцелуй, прикосновение,  постельное белье, одежду и предметы личной гигиены, пищу и воду</a:t>
            </a:r>
            <a:r>
              <a:rPr lang="ru-RU" sz="1100" dirty="0"/>
              <a:t>, посуду, укусы насекомых</a:t>
            </a:r>
            <a:endParaRPr lang="ru-RU" sz="1100" dirty="0" smtClean="0"/>
          </a:p>
          <a:p>
            <a:pPr algn="just"/>
            <a:r>
              <a:rPr lang="ru-RU" sz="1100" dirty="0" smtClean="0"/>
              <a:t>при кашле, чихании, посещении бассейна, душа, сауны, туалета и других контактах без нарушения целостности кожных покровов.</a:t>
            </a:r>
          </a:p>
        </p:txBody>
      </p:sp>
      <p:sp>
        <p:nvSpPr>
          <p:cNvPr id="21" name="Прямоугольник 20"/>
          <p:cNvSpPr/>
          <p:nvPr/>
        </p:nvSpPr>
        <p:spPr>
          <a:xfrm>
            <a:off x="7055995" y="6578789"/>
            <a:ext cx="2088005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 smtClean="0">
                <a:solidFill>
                  <a:schemeClr val="bg1"/>
                </a:solidFill>
              </a:rPr>
              <a:t>2026 год, 100 экз</a:t>
            </a:r>
            <a:r>
              <a:rPr lang="ru-RU" sz="1600" dirty="0" smtClean="0">
                <a:solidFill>
                  <a:schemeClr val="bg1"/>
                </a:solidFill>
              </a:rPr>
              <a:t>.</a:t>
            </a:r>
          </a:p>
        </p:txBody>
      </p:sp>
      <p:sp>
        <p:nvSpPr>
          <p:cNvPr id="6" name="AutoShape 4" descr="Picture background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9" name="AutoShape 6" descr="Picture background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43663" y="1871990"/>
            <a:ext cx="954089" cy="10415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3" name="Picture 9" descr="Picture background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9892" b="13134"/>
          <a:stretch/>
        </p:blipFill>
        <p:spPr bwMode="auto">
          <a:xfrm>
            <a:off x="7645662" y="1903370"/>
            <a:ext cx="1005651" cy="9755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9" name="Picture 15" descr="https://avatars.mds.yandex.net/i?id=7a1ba2264a8a3cedf9ed0a01581dea476cfad92f-5233382-images-thumbs&amp;n=1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8343" y="258949"/>
            <a:ext cx="2587930" cy="17966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1" name="Picture 17" descr="Picture background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0400" y="4953000"/>
            <a:ext cx="2842986" cy="15346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547109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780</TotalTime>
  <Words>246</Words>
  <Application>Microsoft Office PowerPoint</Application>
  <PresentationFormat>Экран (4:3)</PresentationFormat>
  <Paragraphs>31</Paragraphs>
  <Slides>1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Презентация PowerPoint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Эпидемиология</dc:creator>
  <cp:lastModifiedBy>Пользователь</cp:lastModifiedBy>
  <cp:revision>43</cp:revision>
  <cp:lastPrinted>2025-03-28T06:24:52Z</cp:lastPrinted>
  <dcterms:created xsi:type="dcterms:W3CDTF">2006-08-16T00:00:00Z</dcterms:created>
  <dcterms:modified xsi:type="dcterms:W3CDTF">2026-03-11T14:22:36Z</dcterms:modified>
</cp:coreProperties>
</file>